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11"/>
  </p:notesMasterIdLst>
  <p:sldIdLst>
    <p:sldId id="256" r:id="rId5"/>
    <p:sldId id="606" r:id="rId6"/>
    <p:sldId id="610" r:id="rId7"/>
    <p:sldId id="608" r:id="rId8"/>
    <p:sldId id="609" r:id="rId9"/>
    <p:sldId id="611" r:id="rId10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</p14:sldIdLst>
        </p14:section>
        <p14:section name="Content" id="{31F9149E-C170-4E61-8C32-78FBFFDAEC9C}">
          <p14:sldIdLst>
            <p14:sldId id="606"/>
            <p14:sldId id="610"/>
            <p14:sldId id="608"/>
            <p14:sldId id="609"/>
          </p14:sldIdLst>
        </p14:section>
        <p14:section name="Exit" id="{26D33BE0-B19C-465D-8801-1598009CC099}">
          <p14:sldIdLst>
            <p14:sldId id="61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9396C"/>
    <a:srgbClr val="081C23"/>
    <a:srgbClr val="F15A29"/>
    <a:srgbClr val="92D050"/>
    <a:srgbClr val="AC75D5"/>
    <a:srgbClr val="7F498F"/>
    <a:srgbClr val="D5B8EA"/>
    <a:srgbClr val="0075C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7612" autoAdjust="0"/>
  </p:normalViewPr>
  <p:slideViewPr>
    <p:cSldViewPr snapToGrid="0">
      <p:cViewPr varScale="1">
        <p:scale>
          <a:sx n="116" d="100"/>
          <a:sy n="116" d="100"/>
        </p:scale>
        <p:origin x="258" y="108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5/22/2015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AABF77-E2E4-44CA-BA5C-65E132CF08D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985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 smtClean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4" name="White Background"/>
          <p:cNvGrpSpPr/>
          <p:nvPr userDrawn="1"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1403350"/>
            <a:ext cx="9875837" cy="642018"/>
          </a:xfrm>
          <a:prstGeom prst="rect">
            <a:avLst/>
          </a:prstGeom>
        </p:spPr>
        <p:txBody>
          <a:bodyPr/>
          <a:lstStyle>
            <a:lvl1pPr marL="0" marR="0" indent="0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 marL="336076" marR="0" lvl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</a:rPr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2297856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and Custom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9" name="Body"/>
          <p:cNvSpPr>
            <a:spLocks noGrp="1"/>
          </p:cNvSpPr>
          <p:nvPr>
            <p:ph sz="quarter" idx="10"/>
          </p:nvPr>
        </p:nvSpPr>
        <p:spPr>
          <a:xfrm>
            <a:off x="274391" y="1620253"/>
            <a:ext cx="11614318" cy="47805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64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 smtClean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10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Presenter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smtClean="0">
                <a:solidFill>
                  <a:schemeClr val="bg1">
                    <a:alpha val="99000"/>
                  </a:schemeClr>
                </a:solidFill>
              </a:rPr>
              <a:t>Click to edit Master title style</a:t>
            </a:r>
            <a:endParaRPr lang="en-US" sz="8798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95254"/>
          </a:xfrm>
          <a:prstGeom prst="rect">
            <a:avLst/>
          </a:prstGeom>
        </p:spPr>
        <p:txBody>
          <a:bodyPr>
            <a:spAutoFit/>
          </a:bodyPr>
          <a:lstStyle>
            <a:lvl3pPr>
              <a:defRPr sz="2352"/>
            </a:lvl3pPr>
            <a:lvl4pPr>
              <a:defRPr sz="1960"/>
            </a:lvl4pPr>
            <a:lvl5pPr>
              <a:defRPr sz="196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" y="2"/>
            <a:ext cx="12192000" cy="646042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55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39"/>
            <a:ext cx="11034445" cy="2387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3893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6723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228603"/>
            <a:ext cx="11151917" cy="747897"/>
          </a:xfrm>
          <a:prstGeom prst="rect">
            <a:avLst/>
          </a:prstGeom>
        </p:spPr>
        <p:txBody>
          <a:bodyPr/>
          <a:lstStyle>
            <a:lvl1pPr>
              <a:defRPr sz="53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447800"/>
            <a:ext cx="11151917" cy="946413"/>
          </a:xfrm>
          <a:prstGeom prst="rect">
            <a:avLst/>
          </a:prstGeom>
        </p:spPr>
        <p:txBody>
          <a:bodyPr/>
          <a:lstStyle>
            <a:lvl1pPr marL="3174" indent="0">
              <a:spcBef>
                <a:spcPts val="0"/>
              </a:spcBef>
              <a:spcAft>
                <a:spcPts val="900"/>
              </a:spcAft>
              <a:buSzPct val="80000"/>
              <a:buFont typeface="Arial" pitchFamily="34" charset="0"/>
              <a:buNone/>
              <a:defRPr sz="3999" spc="-10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3174" indent="0">
              <a:spcBef>
                <a:spcPts val="0"/>
              </a:spcBef>
              <a:buSzPct val="80000"/>
              <a:buFont typeface="Arial" pitchFamily="34" charset="0"/>
              <a:buNone/>
              <a:defRPr sz="1999" spc="-5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</a:defRPr>
            </a:lvl2pPr>
            <a:lvl3pPr marL="1258510" indent="-403104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3pPr>
            <a:lvl4pPr marL="1604482" indent="-345971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4pPr>
            <a:lvl5pPr marL="1940931" indent="-336449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75836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1" y="289513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78"/>
            <a:ext cx="11655840" cy="20188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28004" indent="0">
              <a:buNone/>
              <a:defRPr sz="1960"/>
            </a:lvl2pPr>
            <a:lvl3pPr marL="219362" indent="0">
              <a:buNone/>
              <a:defRPr sz="1960"/>
            </a:lvl3pPr>
            <a:lvl4pPr marL="466728" indent="0">
              <a:buNone/>
              <a:defRPr sz="1764"/>
            </a:lvl4pPr>
            <a:lvl5pPr marL="724983" indent="0">
              <a:buNone/>
              <a:defRPr sz="1764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66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 smtClean="0"/>
              <a:t>Statement</a:t>
            </a:r>
            <a:endParaRPr lang="en-US" sz="7998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74" r:id="rId20"/>
    <p:sldLayoutId id="2147483775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68" r:id="rId27"/>
    <p:sldLayoutId id="2147483769" r:id="rId28"/>
    <p:sldLayoutId id="2147483770" r:id="rId29"/>
    <p:sldLayoutId id="2147483771" r:id="rId30"/>
    <p:sldLayoutId id="2147483773" r:id="rId31"/>
    <p:sldLayoutId id="2147483776" r:id="rId32"/>
    <p:sldLayoutId id="2147483777" r:id="rId33"/>
    <p:sldLayoutId id="2147483778" r:id="rId34"/>
    <p:sldLayoutId id="2147483779" r:id="rId35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4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Azure Dev Camp Closing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Dev /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Full test and </a:t>
            </a:r>
            <a:r>
              <a:rPr lang="en-US" sz="2800" dirty="0" err="1"/>
              <a:t>dev</a:t>
            </a:r>
            <a:r>
              <a:rPr lang="en-US" sz="2800" dirty="0"/>
              <a:t> environments in minutes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VSO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Lift and Shift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existing work loads and run then in a certified instance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Storage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Archive key data in inexpensive cloud </a:t>
            </a:r>
            <a:r>
              <a:rPr lang="en-US" sz="2800" dirty="0" err="1" smtClean="0"/>
              <a:t>storag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1550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/>
              <a:t>Big </a:t>
            </a:r>
            <a:r>
              <a:rPr lang="en-US" sz="3600" dirty="0"/>
              <a:t>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Process key data into business intelligence using Hadoop or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Identity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Synchronize all your identities through Azure AD to control access to Apps, Data and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Web Apps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your web apps to the cloud using inexpensive Web Sites</a:t>
            </a:r>
          </a:p>
        </p:txBody>
      </p:sp>
    </p:spTree>
    <p:extLst>
      <p:ext uri="{BB962C8B-B14F-4D97-AF65-F5344CB8AC3E}">
        <p14:creationId xmlns:p14="http://schemas.microsoft.com/office/powerpoint/2010/main" val="18399503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17488"/>
            <a:ext cx="11031538" cy="811212"/>
          </a:xfrm>
          <a:prstGeom prst="rect">
            <a:avLst/>
          </a:prstGeom>
        </p:spPr>
        <p:txBody>
          <a:bodyPr anchor="t"/>
          <a:lstStyle/>
          <a:p>
            <a:r>
              <a:rPr lang="en-US" sz="4799" dirty="0"/>
              <a:t>Activate your MSDN Benefits…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3750808" y="1066802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427691" y="1066801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28096" y="1258073"/>
            <a:ext cx="2815204" cy="1832894"/>
            <a:chOff x="76155" y="1945466"/>
            <a:chExt cx="3244200" cy="2041717"/>
          </a:xfrm>
        </p:grpSpPr>
        <p:pic>
          <p:nvPicPr>
            <p:cNvPr id="2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9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555" y="1945466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" name="Rectangle 29"/>
          <p:cNvSpPr/>
          <p:nvPr/>
        </p:nvSpPr>
        <p:spPr>
          <a:xfrm>
            <a:off x="302247" y="3810001"/>
            <a:ext cx="3266903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3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16 </a:t>
            </a:r>
            <a:r>
              <a:rPr lang="en-US" sz="2399" dirty="0" err="1">
                <a:solidFill>
                  <a:schemeClr val="bg1"/>
                </a:solidFill>
              </a:rPr>
              <a:t>hrs</a:t>
            </a:r>
            <a:r>
              <a:rPr lang="en-US" sz="2399" dirty="0">
                <a:solidFill>
                  <a:schemeClr val="bg1"/>
                </a:solidFill>
              </a:rPr>
              <a:t> a day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028054" y="3810001"/>
            <a:ext cx="4110889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80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20</a:t>
            </a:r>
            <a:r>
              <a:rPr lang="en-US" sz="2399" dirty="0">
                <a:solidFill>
                  <a:schemeClr val="bg1"/>
                </a:solidFill>
              </a:rPr>
              <a:t> hour load test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3905807" y="1066801"/>
            <a:ext cx="4371449" cy="529527"/>
            <a:chOff x="4055710" y="1817224"/>
            <a:chExt cx="4372588" cy="529665"/>
          </a:xfrm>
        </p:grpSpPr>
        <p:pic>
          <p:nvPicPr>
            <p:cNvPr id="3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3901246" y="1762412"/>
            <a:ext cx="4371449" cy="529527"/>
            <a:chOff x="4055710" y="1817224"/>
            <a:chExt cx="4372588" cy="529665"/>
          </a:xfrm>
        </p:grpSpPr>
        <p:pic>
          <p:nvPicPr>
            <p:cNvPr id="4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9" name="Group 48"/>
          <p:cNvGrpSpPr/>
          <p:nvPr/>
        </p:nvGrpSpPr>
        <p:grpSpPr>
          <a:xfrm>
            <a:off x="3901245" y="2457572"/>
            <a:ext cx="4371449" cy="529527"/>
            <a:chOff x="4055710" y="1817224"/>
            <a:chExt cx="4372588" cy="529665"/>
          </a:xfrm>
        </p:grpSpPr>
        <p:pic>
          <p:nvPicPr>
            <p:cNvPr id="5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7" name="Group 56"/>
          <p:cNvGrpSpPr/>
          <p:nvPr/>
        </p:nvGrpSpPr>
        <p:grpSpPr>
          <a:xfrm>
            <a:off x="3897775" y="3166168"/>
            <a:ext cx="4371449" cy="529527"/>
            <a:chOff x="4055710" y="1817224"/>
            <a:chExt cx="4372588" cy="529665"/>
          </a:xfrm>
        </p:grpSpPr>
        <p:pic>
          <p:nvPicPr>
            <p:cNvPr id="5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3" name="Rectangle 72"/>
          <p:cNvSpPr/>
          <p:nvPr/>
        </p:nvSpPr>
        <p:spPr>
          <a:xfrm>
            <a:off x="8429883" y="3810275"/>
            <a:ext cx="3633447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dirty="0">
                <a:solidFill>
                  <a:schemeClr val="bg1"/>
                </a:solidFill>
              </a:rPr>
              <a:t>Up to </a:t>
            </a:r>
            <a:r>
              <a:rPr lang="en-US" sz="2399" b="1" i="1" dirty="0">
                <a:solidFill>
                  <a:schemeClr val="bg1"/>
                </a:solidFill>
              </a:rPr>
              <a:t>100</a:t>
            </a:r>
            <a:r>
              <a:rPr lang="en-US" sz="2399" dirty="0">
                <a:solidFill>
                  <a:schemeClr val="bg1"/>
                </a:solidFill>
              </a:rPr>
              <a:t> web sites </a:t>
            </a:r>
            <a:r>
              <a:rPr lang="en-US" sz="2399" i="1" dirty="0">
                <a:solidFill>
                  <a:schemeClr val="bg1"/>
                </a:solidFill>
              </a:rPr>
              <a:t>+</a:t>
            </a:r>
            <a:r>
              <a:rPr lang="en-US" sz="2399" dirty="0">
                <a:solidFill>
                  <a:schemeClr val="bg1"/>
                </a:solidFill>
              </a:rPr>
              <a:t> DB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8832156" y="1508456"/>
            <a:ext cx="3162559" cy="1792986"/>
            <a:chOff x="8832867" y="2258995"/>
            <a:chExt cx="3163383" cy="1793453"/>
          </a:xfrm>
        </p:grpSpPr>
        <p:grpSp>
          <p:nvGrpSpPr>
            <p:cNvPr id="72" name="Group 71"/>
            <p:cNvGrpSpPr/>
            <p:nvPr/>
          </p:nvGrpSpPr>
          <p:grpSpPr>
            <a:xfrm>
              <a:off x="8832867" y="2258995"/>
              <a:ext cx="3163383" cy="1793453"/>
              <a:chOff x="8746484" y="2257997"/>
              <a:chExt cx="3163383" cy="1793453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8746484" y="2257997"/>
                <a:ext cx="870747" cy="1793453"/>
                <a:chOff x="8748023" y="1816167"/>
                <a:chExt cx="870747" cy="1793453"/>
              </a:xfrm>
            </p:grpSpPr>
            <p:pic>
              <p:nvPicPr>
                <p:cNvPr id="66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55142" y="1816167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67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48023" y="2753310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71" name="Picture 3"/>
              <p:cNvPicPr>
                <a:picLocks noChangeAspect="1"/>
              </p:cNvPicPr>
              <p:nvPr/>
            </p:nvPicPr>
            <p:blipFill>
              <a:blip r:embed="rId4">
                <a:biLevel thresh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53545" y="2282861"/>
                <a:ext cx="1656322" cy="1746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75" name="TextBox 74"/>
            <p:cNvSpPr txBox="1"/>
            <p:nvPr/>
          </p:nvSpPr>
          <p:spPr>
            <a:xfrm>
              <a:off x="9629477" y="2651545"/>
              <a:ext cx="71045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998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588" y="4419601"/>
            <a:ext cx="12188826" cy="1335268"/>
            <a:chOff x="0" y="4419600"/>
            <a:chExt cx="12188826" cy="1452245"/>
          </a:xfrm>
        </p:grpSpPr>
        <p:sp>
          <p:nvSpPr>
            <p:cNvPr id="3" name="Rectangle 2"/>
            <p:cNvSpPr/>
            <p:nvPr/>
          </p:nvSpPr>
          <p:spPr>
            <a:xfrm>
              <a:off x="0" y="4419600"/>
              <a:ext cx="12188826" cy="1452245"/>
            </a:xfrm>
            <a:prstGeom prst="rect">
              <a:avLst/>
            </a:prstGeom>
            <a:solidFill>
              <a:srgbClr val="19396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136782" y="4585681"/>
              <a:ext cx="1479892" cy="1160499"/>
              <a:chOff x="2951543" y="5571503"/>
              <a:chExt cx="1480277" cy="1160802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2951543" y="5571503"/>
                <a:ext cx="856526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dirty="0">
                    <a:solidFill>
                      <a:schemeClr val="bg1"/>
                    </a:solidFill>
                  </a:rPr>
                  <a:t>89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951543" y="6230204"/>
                <a:ext cx="1480277" cy="5021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Countries</a:t>
                </a: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3542248" y="4585682"/>
              <a:ext cx="2204404" cy="1160500"/>
              <a:chOff x="2951542" y="5571503"/>
              <a:chExt cx="2204978" cy="1160803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33%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045971" y="6230205"/>
                <a:ext cx="2110549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Dev/Test VMs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766277" y="4585682"/>
              <a:ext cx="2350880" cy="1160500"/>
              <a:chOff x="2951542" y="5571503"/>
              <a:chExt cx="2351492" cy="1160803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25%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045971" y="6230205"/>
                <a:ext cx="2257063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Other Dev/Test</a:t>
                </a: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165958" y="4585681"/>
              <a:ext cx="2356664" cy="1160499"/>
              <a:chOff x="166002" y="5571503"/>
              <a:chExt cx="2357278" cy="1160802"/>
            </a:xfrm>
          </p:grpSpPr>
          <p:grpSp>
            <p:nvGrpSpPr>
              <p:cNvPr id="78" name="Group 77"/>
              <p:cNvGrpSpPr/>
              <p:nvPr/>
            </p:nvGrpSpPr>
            <p:grpSpPr>
              <a:xfrm>
                <a:off x="312515" y="5571503"/>
                <a:ext cx="2210765" cy="1160802"/>
                <a:chOff x="1331088" y="5694745"/>
                <a:chExt cx="2210765" cy="1160802"/>
              </a:xfrm>
            </p:grpSpPr>
            <p:sp>
              <p:nvSpPr>
                <p:cNvPr id="80" name="Up Arrow 79"/>
                <p:cNvSpPr/>
                <p:nvPr/>
              </p:nvSpPr>
              <p:spPr>
                <a:xfrm>
                  <a:off x="1331088" y="6153653"/>
                  <a:ext cx="428263" cy="661458"/>
                </a:xfrm>
                <a:prstGeom prst="upArrow">
                  <a:avLst/>
                </a:prstGeom>
                <a:solidFill>
                  <a:schemeClr val="bg1"/>
                </a:solidFill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99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1759351" y="5694745"/>
                  <a:ext cx="1782502" cy="903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799" b="1" dirty="0">
                      <a:solidFill>
                        <a:schemeClr val="bg1"/>
                      </a:solidFill>
                    </a:rPr>
                    <a:t>$150</a:t>
                  </a:r>
                  <a:endParaRPr lang="en-US" sz="4799" b="1" baseline="1000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82" name="TextBox 81"/>
                <p:cNvSpPr txBox="1"/>
                <p:nvPr/>
              </p:nvSpPr>
              <p:spPr>
                <a:xfrm>
                  <a:off x="1759351" y="6353446"/>
                  <a:ext cx="1736203" cy="502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399" dirty="0">
                      <a:solidFill>
                        <a:schemeClr val="bg1"/>
                      </a:solidFill>
                    </a:rPr>
                    <a:t>per Month</a:t>
                  </a:r>
                </a:p>
              </p:txBody>
            </p:sp>
          </p:grpSp>
          <p:sp>
            <p:nvSpPr>
              <p:cNvPr id="79" name="TextBox 78"/>
              <p:cNvSpPr txBox="1"/>
              <p:nvPr/>
            </p:nvSpPr>
            <p:spPr>
              <a:xfrm>
                <a:off x="166002" y="5610043"/>
                <a:ext cx="721476" cy="4351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99" spc="-150" dirty="0">
                    <a:solidFill>
                      <a:schemeClr val="bg1"/>
                    </a:solidFill>
                  </a:rPr>
                  <a:t>Up to</a:t>
                </a: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1588" y="5824910"/>
            <a:ext cx="8761412" cy="1033091"/>
            <a:chOff x="0" y="5824909"/>
            <a:chExt cx="8761412" cy="1033091"/>
          </a:xfrm>
        </p:grpSpPr>
        <p:sp>
          <p:nvSpPr>
            <p:cNvPr id="83" name="Rectangle 82"/>
            <p:cNvSpPr/>
            <p:nvPr/>
          </p:nvSpPr>
          <p:spPr>
            <a:xfrm>
              <a:off x="0" y="5824909"/>
              <a:ext cx="87614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65958" y="5992709"/>
              <a:ext cx="75172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http://aka.ms/CloudCamp-MSDNAzure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662805" y="599270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00755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3176" y="894"/>
          <a:ext cx="158709" cy="1587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76" y="894"/>
                        <a:ext cx="158709" cy="1587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11155363" cy="554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3999" dirty="0"/>
              <a:t>Visual Studio 2013: </a:t>
            </a:r>
            <a:r>
              <a:rPr lang="en-US" sz="3999" i="1" dirty="0"/>
              <a:t>The</a:t>
            </a:r>
            <a:r>
              <a:rPr lang="en-US" sz="3999" dirty="0"/>
              <a:t> editor for serious web </a:t>
            </a:r>
            <a:r>
              <a:rPr lang="en-US" sz="3999" dirty="0" err="1"/>
              <a:t>dev</a:t>
            </a:r>
            <a:endParaRPr lang="en-US" sz="3999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340822" y="1652588"/>
            <a:ext cx="5463078" cy="397668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HTML5 / CSS3 standards and smarts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JavaScript language features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Page Inspector + Browser Link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One code editor for client and server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Web Essentials extension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Visual Studio Community Edition is FREE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080132" y="1695903"/>
            <a:ext cx="5596067" cy="4088059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12" tIns="45706" rIns="91412" bIns="45706" numCol="1" rtlCol="0" anchor="ctr" anchorCtr="0" compatLnSpc="1">
            <a:prstTxWarp prst="textNoShape">
              <a:avLst/>
            </a:prstTxWarp>
          </a:bodyPr>
          <a:lstStyle/>
          <a:p>
            <a:pPr algn="ctr" defTabSz="913825" fontAlgn="base">
              <a:spcBef>
                <a:spcPct val="0"/>
              </a:spcBef>
              <a:spcAft>
                <a:spcPct val="0"/>
              </a:spcAft>
            </a:pPr>
            <a:endParaRPr lang="en-US" sz="219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61472" name="Picture 32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20"/>
          <a:stretch/>
        </p:blipFill>
        <p:spPr bwMode="auto">
          <a:xfrm>
            <a:off x="7646169" y="2255429"/>
            <a:ext cx="2463991" cy="243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5" name="Picture 35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6"/>
          <a:stretch/>
        </p:blipFill>
        <p:spPr bwMode="auto">
          <a:xfrm>
            <a:off x="6648987" y="4693347"/>
            <a:ext cx="4439308" cy="9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588" y="5824910"/>
            <a:ext cx="5561012" cy="1033091"/>
            <a:chOff x="0" y="5824909"/>
            <a:chExt cx="5561012" cy="1033091"/>
          </a:xfrm>
        </p:grpSpPr>
        <p:sp>
          <p:nvSpPr>
            <p:cNvPr id="9" name="Rectangle 8"/>
            <p:cNvSpPr/>
            <p:nvPr/>
          </p:nvSpPr>
          <p:spPr>
            <a:xfrm>
              <a:off x="0" y="5824909"/>
              <a:ext cx="55610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5959" y="6033690"/>
              <a:ext cx="45568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http://VisualStudio.com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646612" y="605926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83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0758" y="1647159"/>
            <a:ext cx="11652805" cy="4972439"/>
          </a:xfrm>
        </p:spPr>
        <p:txBody>
          <a:bodyPr/>
          <a:lstStyle/>
          <a:p>
            <a:endParaRPr lang="en-US" dirty="0" smtClean="0"/>
          </a:p>
          <a:p>
            <a:r>
              <a:rPr lang="en-US" sz="5398" b="1" dirty="0"/>
              <a:t>Vishesh Oberoi</a:t>
            </a:r>
          </a:p>
          <a:p>
            <a:r>
              <a:rPr lang="en-US" dirty="0" smtClean="0"/>
              <a:t>Software Developer, Datacom</a:t>
            </a:r>
          </a:p>
          <a:p>
            <a:r>
              <a:rPr lang="en-US" dirty="0" smtClean="0"/>
              <a:t>Email: </a:t>
            </a:r>
            <a:r>
              <a:rPr lang="en-US" sz="3999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vishesho@datacom.co.nz</a:t>
            </a:r>
            <a:endParaRPr lang="en-US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/>
              <a:t>Twitter: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ovishesh</a:t>
            </a:r>
            <a:endParaRPr lang="en-US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/>
              <a:t>Web: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://visheshoberoi.com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715083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Event.potx" id="{753E25C2-DE2E-477E-B2FB-4BF58DD7C983}" vid="{ABFB4009-9D60-44CA-B6CF-6D5DFFFE4A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fee586e5-3c92-48eb-9898-42915e590ada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AzureEvent</Template>
  <TotalTime>19</TotalTime>
  <Words>209</Words>
  <Application>Microsoft Office PowerPoint</Application>
  <PresentationFormat>Widescreen</PresentationFormat>
  <Paragraphs>50</Paragraphs>
  <Slides>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Symbol</vt:lpstr>
      <vt:lpstr>Wingdings</vt:lpstr>
      <vt:lpstr>1_Azure Event</vt:lpstr>
      <vt:lpstr>think-cell Slide</vt:lpstr>
      <vt:lpstr>Azure Dev Camp Closing</vt:lpstr>
      <vt:lpstr>Key Scenarios to get started with Microsoft Azure</vt:lpstr>
      <vt:lpstr>Key Scenarios to get started with Microsoft Azure</vt:lpstr>
      <vt:lpstr>Activate your MSDN Benefits…</vt:lpstr>
      <vt:lpstr>Visual Studio 2013: The editor for serious web dev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Sidney Andrews</dc:creator>
  <cp:lastModifiedBy>Vishesh Oberoi [DATACOM]</cp:lastModifiedBy>
  <cp:revision>4</cp:revision>
  <cp:lastPrinted>2014-03-26T17:46:13Z</cp:lastPrinted>
  <dcterms:created xsi:type="dcterms:W3CDTF">2015-04-24T22:03:05Z</dcterms:created>
  <dcterms:modified xsi:type="dcterms:W3CDTF">2015-05-22T09:08:00Z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